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67" r:id="rId2"/>
    <p:sldId id="270" r:id="rId3"/>
    <p:sldId id="272" r:id="rId4"/>
    <p:sldId id="274" r:id="rId5"/>
    <p:sldId id="275" r:id="rId6"/>
    <p:sldId id="288" r:id="rId7"/>
    <p:sldId id="284" r:id="rId8"/>
    <p:sldId id="277" r:id="rId9"/>
    <p:sldId id="285" r:id="rId10"/>
    <p:sldId id="276" r:id="rId11"/>
    <p:sldId id="289" r:id="rId12"/>
    <p:sldId id="278" r:id="rId13"/>
    <p:sldId id="286" r:id="rId14"/>
    <p:sldId id="279" r:id="rId15"/>
    <p:sldId id="290" r:id="rId16"/>
    <p:sldId id="280" r:id="rId17"/>
    <p:sldId id="287" r:id="rId18"/>
    <p:sldId id="282" r:id="rId19"/>
    <p:sldId id="291" r:id="rId20"/>
    <p:sldId id="292" r:id="rId21"/>
    <p:sldId id="266" r:id="rId2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0"/>
    <p:restoredTop sz="94650"/>
  </p:normalViewPr>
  <p:slideViewPr>
    <p:cSldViewPr snapToGrid="0" snapToObjects="1">
      <p:cViewPr varScale="1">
        <p:scale>
          <a:sx n="127" d="100"/>
          <a:sy n="127" d="100"/>
        </p:scale>
        <p:origin x="19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2F77-E30D-D647-B4BA-E4E7518F1A6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419BD-E9FD-824F-ADA2-4E8346720B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85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CB9792-FFC4-D248-B20B-B6508C61E28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BAA8DF-8EAD-C44D-8D11-84E72FCC62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23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CB9792-FFC4-D248-B20B-B6508C61E28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BAA8DF-8EAD-C44D-8D11-84E72FCC62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46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CB9792-FFC4-D248-B20B-B6508C61E28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BAA8DF-8EAD-C44D-8D11-84E72FCC62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77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CB9792-FFC4-D248-B20B-B6508C61E28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BAA8DF-8EAD-C44D-8D11-84E72FCC62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55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CB9792-FFC4-D248-B20B-B6508C61E28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BAA8DF-8EAD-C44D-8D11-84E72FCC62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09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CB9792-FFC4-D248-B20B-B6508C61E28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BAA8DF-8EAD-C44D-8D11-84E72FCC62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28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CB9792-FFC4-D248-B20B-B6508C61E28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BAA8DF-8EAD-C44D-8D11-84E72FCC62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39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CB9792-FFC4-D248-B20B-B6508C61E28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BAA8DF-8EAD-C44D-8D11-84E72FCC62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14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CB9792-FFC4-D248-B20B-B6508C61E28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BAA8DF-8EAD-C44D-8D11-84E72FCC62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25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CB9792-FFC4-D248-B20B-B6508C61E28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BAA8DF-8EAD-C44D-8D11-84E72FCC62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32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CB9792-FFC4-D248-B20B-B6508C61E286}" type="datetimeFigureOut">
              <a:rPr lang="de-DE" smtClean="0"/>
              <a:t>18.07.2018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0BAA8DF-8EAD-C44D-8D11-84E72FCC62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8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27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4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18566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400" b="0" i="0" kern="1200">
          <a:solidFill>
            <a:schemeClr val="tx1"/>
          </a:solidFill>
          <a:latin typeface="Helvetica Neue Light"/>
          <a:ea typeface="+mj-ea"/>
          <a:cs typeface="Helvetica Neue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4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1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8390CA-C7CB-0141-AB85-B797B6A3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6213"/>
            <a:ext cx="5105399" cy="28717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125A4-F88F-6F40-BC7D-96FCF76FB271}"/>
              </a:ext>
            </a:extLst>
          </p:cNvPr>
          <p:cNvSpPr txBox="1"/>
          <p:nvPr/>
        </p:nvSpPr>
        <p:spPr>
          <a:xfrm>
            <a:off x="0" y="28569"/>
            <a:ext cx="9144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Helvetica Neue" panose="02000503000000020004" pitchFamily="2" charset="0"/>
              </a:rPr>
              <a:t>[static] </a:t>
            </a:r>
            <a:r>
              <a:rPr lang="de-DE" sz="32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de-DE" sz="3000" b="1" dirty="0" smtClean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Willkommen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Forscher und Entdecker!</a:t>
            </a:r>
          </a:p>
          <a:p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de-DE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321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34EC3-02CA-EE41-BE8B-F36AFF233C8A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2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3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03200" y="83315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Orange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844824" y="7823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Lila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AB6C07-0270-2648-AB3E-C49DA497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69" y="936432"/>
            <a:ext cx="1595662" cy="79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87350C-2FB3-094B-867B-17DF77E69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64" y="1202004"/>
            <a:ext cx="758257" cy="8787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CC322C-AA4F-3044-BF6F-DDDA099750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7566" y="1202487"/>
            <a:ext cx="758257" cy="87870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BD29903-A440-7A40-A40F-4A3CBA5E7D01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Auf diesem Planeten gibt es genau zwei Arten von Monstern: 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Orange Monster und lila Monster.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97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34EC3-02CA-EE41-BE8B-F36AFF233C8A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2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3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3DF98-A252-C946-AF97-4E605092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736" y="5208533"/>
            <a:ext cx="1434264" cy="1649467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C868B17-6E3A-FD45-8E4F-AE532E7584AF}"/>
              </a:ext>
            </a:extLst>
          </p:cNvPr>
          <p:cNvSpPr>
            <a:spLocks/>
          </p:cNvSpPr>
          <p:nvPr/>
        </p:nvSpPr>
        <p:spPr>
          <a:xfrm flipH="1">
            <a:off x="3119316" y="4800634"/>
            <a:ext cx="3888827" cy="1408386"/>
          </a:xfrm>
          <a:prstGeom prst="wedgeEllipseCallout">
            <a:avLst>
              <a:gd name="adj1" fmla="val -71103"/>
              <a:gd name="adj2" fmla="val 25186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24000" rIns="0" bIns="0"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  <a:latin typeface="Helvetica" pitchFamily="2" charset="0"/>
              </a:rPr>
              <a:t>Die Monster auf dem Planeten sind </a:t>
            </a:r>
            <a:r>
              <a:rPr lang="de-DE" sz="1700" b="1" dirty="0">
                <a:solidFill>
                  <a:schemeClr val="tx1"/>
                </a:solidFill>
                <a:latin typeface="Helvetica" pitchFamily="2" charset="0"/>
              </a:rPr>
              <a:t>manchmal </a:t>
            </a:r>
            <a:r>
              <a:rPr lang="de-DE" sz="1700" dirty="0">
                <a:solidFill>
                  <a:schemeClr val="tx1"/>
                </a:solidFill>
                <a:latin typeface="Helvetica" pitchFamily="2" charset="0"/>
              </a:rPr>
              <a:t>lila.</a:t>
            </a:r>
          </a:p>
          <a:p>
            <a:pPr algn="ctr"/>
            <a:endParaRPr lang="de-DE" sz="17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03200" y="83315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Orange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844824" y="7823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Lila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AB6C07-0270-2648-AB3E-C49DA497F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169" y="936432"/>
            <a:ext cx="1595662" cy="79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87350C-2FB3-094B-867B-17DF77E69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064" y="1202004"/>
            <a:ext cx="758257" cy="8787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CC322C-AA4F-3044-BF6F-DDDA099750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7566" y="1202487"/>
            <a:ext cx="758257" cy="87870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BD29903-A440-7A40-A40F-4A3CBA5E7D01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Auf diesem Planeten gibt es genau zwei Arten von Monstern: 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Orange Monster und lila Monster.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6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34EC3-02CA-EE41-BE8B-F36AFF233C8A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2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3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3DF98-A252-C946-AF97-4E605092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736" y="5208533"/>
            <a:ext cx="1434264" cy="1649467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C868B17-6E3A-FD45-8E4F-AE532E7584AF}"/>
              </a:ext>
            </a:extLst>
          </p:cNvPr>
          <p:cNvSpPr>
            <a:spLocks/>
          </p:cNvSpPr>
          <p:nvPr/>
        </p:nvSpPr>
        <p:spPr>
          <a:xfrm flipH="1">
            <a:off x="3119316" y="4800634"/>
            <a:ext cx="3888827" cy="1408386"/>
          </a:xfrm>
          <a:prstGeom prst="wedgeEllipseCallout">
            <a:avLst>
              <a:gd name="adj1" fmla="val -71103"/>
              <a:gd name="adj2" fmla="val 25186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24000" rIns="0" bIns="0" rtlCol="0" anchor="ctr"/>
          <a:lstStyle/>
          <a:p>
            <a:pPr algn="ctr"/>
            <a:r>
              <a:rPr lang="de-DE" sz="1700" dirty="0">
                <a:solidFill>
                  <a:schemeClr val="tx1"/>
                </a:solidFill>
                <a:latin typeface="Helvetica" pitchFamily="2" charset="0"/>
              </a:rPr>
              <a:t>Die Monster auf dem Planeten sind </a:t>
            </a:r>
            <a:r>
              <a:rPr lang="de-DE" sz="1700" b="1" dirty="0">
                <a:solidFill>
                  <a:schemeClr val="tx1"/>
                </a:solidFill>
                <a:latin typeface="Helvetica" pitchFamily="2" charset="0"/>
              </a:rPr>
              <a:t>manchmal </a:t>
            </a:r>
            <a:r>
              <a:rPr lang="de-DE" sz="1700" dirty="0">
                <a:solidFill>
                  <a:schemeClr val="tx1"/>
                </a:solidFill>
                <a:latin typeface="Helvetica" pitchFamily="2" charset="0"/>
              </a:rPr>
              <a:t>lila.</a:t>
            </a:r>
          </a:p>
          <a:p>
            <a:pPr algn="ctr"/>
            <a:endParaRPr lang="de-DE" sz="17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03200" y="83315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Orange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844824" y="78232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Lila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ECB414-7E42-C24F-A97B-A7CE40F523A4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Was denkst du: 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Wie viele von den Monstern auf dem Planeten sind lila?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18CDDE-8356-F641-B505-3D0B41FD5BEC}"/>
              </a:ext>
            </a:extLst>
          </p:cNvPr>
          <p:cNvSpPr/>
          <p:nvPr/>
        </p:nvSpPr>
        <p:spPr>
          <a:xfrm>
            <a:off x="2052000" y="3334661"/>
            <a:ext cx="5040000" cy="540000"/>
          </a:xfrm>
          <a:prstGeom prst="roundRect">
            <a:avLst/>
          </a:prstGeom>
          <a:solidFill>
            <a:schemeClr val="accent3"/>
          </a:solidFill>
          <a:ln w="31750" cmpd="thinThick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1B694C-B5BE-3B45-A216-1CF08B5A6277}"/>
              </a:ext>
            </a:extLst>
          </p:cNvPr>
          <p:cNvSpPr/>
          <p:nvPr/>
        </p:nvSpPr>
        <p:spPr>
          <a:xfrm>
            <a:off x="-375082" y="3399508"/>
            <a:ext cx="2722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Helvetica Neue" panose="02000503000000020004" pitchFamily="2" charset="0"/>
              </a:rPr>
              <a:t>Keines ist lila</a:t>
            </a:r>
            <a:endParaRPr lang="de-DE" sz="16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D18F0D-C202-7B44-BE89-14D9240E1A8E}"/>
              </a:ext>
            </a:extLst>
          </p:cNvPr>
          <p:cNvSpPr/>
          <p:nvPr/>
        </p:nvSpPr>
        <p:spPr>
          <a:xfrm>
            <a:off x="6796901" y="3451446"/>
            <a:ext cx="2722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Helvetica Neue" panose="02000503000000020004" pitchFamily="2" charset="0"/>
              </a:rPr>
              <a:t>Alle sind lila</a:t>
            </a:r>
            <a:endParaRPr lang="de-DE" sz="16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4147EB-9D93-8248-A5BB-407C889D49C4}"/>
              </a:ext>
            </a:extLst>
          </p:cNvPr>
          <p:cNvSpPr/>
          <p:nvPr/>
        </p:nvSpPr>
        <p:spPr>
          <a:xfrm>
            <a:off x="3447393" y="3340825"/>
            <a:ext cx="3644606" cy="540000"/>
          </a:xfrm>
          <a:prstGeom prst="roundRect">
            <a:avLst/>
          </a:prstGeom>
          <a:solidFill>
            <a:schemeClr val="accent2"/>
          </a:solidFill>
          <a:ln w="31750" cmpd="thinThick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AB6C07-0270-2648-AB3E-C49DA497F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169" y="936432"/>
            <a:ext cx="1595662" cy="79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87350C-2FB3-094B-867B-17DF77E69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064" y="1202004"/>
            <a:ext cx="758257" cy="8787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CC322C-AA4F-3044-BF6F-DDDA099750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7566" y="1202487"/>
            <a:ext cx="758257" cy="8787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9616FB-B350-1244-A944-F7E238D15B47}"/>
              </a:ext>
            </a:extLst>
          </p:cNvPr>
          <p:cNvSpPr txBox="1"/>
          <p:nvPr/>
        </p:nvSpPr>
        <p:spPr>
          <a:xfrm>
            <a:off x="1951263" y="3856533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8F25D-C21C-9143-914B-26FECD6D5734}"/>
              </a:ext>
            </a:extLst>
          </p:cNvPr>
          <p:cNvSpPr txBox="1"/>
          <p:nvPr/>
        </p:nvSpPr>
        <p:spPr>
          <a:xfrm>
            <a:off x="6769086" y="385653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100%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5F0CE4-60E0-8E41-BA5A-8AE731F0DCBC}"/>
              </a:ext>
            </a:extLst>
          </p:cNvPr>
          <p:cNvSpPr txBox="1"/>
          <p:nvPr/>
        </p:nvSpPr>
        <p:spPr>
          <a:xfrm>
            <a:off x="4310481" y="38565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50%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53A67C-51D8-C542-B9AF-8ACA82991244}"/>
              </a:ext>
            </a:extLst>
          </p:cNvPr>
          <p:cNvSpPr txBox="1"/>
          <p:nvPr/>
        </p:nvSpPr>
        <p:spPr>
          <a:xfrm>
            <a:off x="3231729" y="4184873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[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slider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from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0–100 in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steps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1]</a:t>
            </a:r>
          </a:p>
        </p:txBody>
      </p:sp>
    </p:spTree>
    <p:extLst>
      <p:ext uri="{BB962C8B-B14F-4D97-AF65-F5344CB8AC3E}">
        <p14:creationId xmlns:p14="http://schemas.microsoft.com/office/powerpoint/2010/main" val="169806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18D021-A993-FE4C-9EE8-3273AD5B8BFB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...auf zu einem neuen Planeten!</a:t>
            </a:r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24CC1-B20A-D34C-9C83-D11D82E4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2590800"/>
            <a:ext cx="1727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5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34EC3-02CA-EE41-BE8B-F36AFF233C8A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3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probability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3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24220" y="82264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Flügel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391885" y="82264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keine Flügel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B705ED-5A5C-754E-BA91-1D031CAA7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943" y="735899"/>
            <a:ext cx="869087" cy="837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C9CED-96D1-7848-8B87-9C6154386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814" y="1134941"/>
            <a:ext cx="1162878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F7955-70F7-5C4A-9450-43C0F2DA7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254" y="1134941"/>
            <a:ext cx="1162878" cy="108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6C16FC4-0416-F348-AF33-61DA510A9AD4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Auf diesem Planeten gibt es genau zwei Arten von Monstern: 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Monster mit Flügeln und Monster ohne Flügel.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261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34EC3-02CA-EE41-BE8B-F36AFF233C8A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3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probability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3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3DF98-A252-C946-AF97-4E605092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736" y="5208533"/>
            <a:ext cx="1434264" cy="1649467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C868B17-6E3A-FD45-8E4F-AE532E7584AF}"/>
              </a:ext>
            </a:extLst>
          </p:cNvPr>
          <p:cNvSpPr>
            <a:spLocks/>
          </p:cNvSpPr>
          <p:nvPr/>
        </p:nvSpPr>
        <p:spPr>
          <a:xfrm flipH="1">
            <a:off x="3119316" y="4800634"/>
            <a:ext cx="3888827" cy="1408386"/>
          </a:xfrm>
          <a:prstGeom prst="wedgeEllipseCallout">
            <a:avLst>
              <a:gd name="adj1" fmla="val -71103"/>
              <a:gd name="adj2" fmla="val 25186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24000" rIns="0" bIns="0"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Helvetica" pitchFamily="2" charset="0"/>
              </a:rPr>
              <a:t>Wahrscheinlich</a:t>
            </a:r>
            <a:r>
              <a:rPr lang="de-DE" dirty="0">
                <a:solidFill>
                  <a:schemeClr val="tx1"/>
                </a:solidFill>
                <a:latin typeface="Helvetica" pitchFamily="2" charset="0"/>
              </a:rPr>
              <a:t> hat das Monster Flügel.</a:t>
            </a:r>
          </a:p>
          <a:p>
            <a:pPr algn="ctr"/>
            <a:endParaRPr lang="de-DE" sz="17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24220" y="82264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Flügel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391885" y="82264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keine Flügel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B705ED-5A5C-754E-BA91-1D031CAA7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3" y="735899"/>
            <a:ext cx="869087" cy="837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C9CED-96D1-7848-8B87-9C6154386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814" y="1134941"/>
            <a:ext cx="1162878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F7955-70F7-5C4A-9450-43C0F2DA7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254" y="1134941"/>
            <a:ext cx="1162878" cy="108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6C16FC4-0416-F348-AF33-61DA510A9AD4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Auf diesem Planeten gibt es genau zwei Arten von Monstern: 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Monster mit Flügeln und Monster ohne Flügel.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477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34EC3-02CA-EE41-BE8B-F36AFF233C8A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3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probability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3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3DF98-A252-C946-AF97-4E605092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736" y="5208533"/>
            <a:ext cx="1434264" cy="1649467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C868B17-6E3A-FD45-8E4F-AE532E7584AF}"/>
              </a:ext>
            </a:extLst>
          </p:cNvPr>
          <p:cNvSpPr>
            <a:spLocks/>
          </p:cNvSpPr>
          <p:nvPr/>
        </p:nvSpPr>
        <p:spPr>
          <a:xfrm flipH="1">
            <a:off x="3119316" y="4800634"/>
            <a:ext cx="3888827" cy="1408386"/>
          </a:xfrm>
          <a:prstGeom prst="wedgeEllipseCallout">
            <a:avLst>
              <a:gd name="adj1" fmla="val -71103"/>
              <a:gd name="adj2" fmla="val 25186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24000" rIns="0" bIns="0"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Helvetica" pitchFamily="2" charset="0"/>
              </a:rPr>
              <a:t>Wahrscheinlich</a:t>
            </a:r>
            <a:r>
              <a:rPr lang="de-DE" dirty="0">
                <a:solidFill>
                  <a:schemeClr val="tx1"/>
                </a:solidFill>
                <a:latin typeface="Helvetica" pitchFamily="2" charset="0"/>
              </a:rPr>
              <a:t> hat das Monster Flügel.</a:t>
            </a:r>
          </a:p>
          <a:p>
            <a:pPr algn="ctr"/>
            <a:endParaRPr lang="de-DE" sz="17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24220" y="82264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Flügel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391885" y="82264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keine Flügel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ECB414-7E42-C24F-A97B-A7CE40F523A4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Stell dir vor du landest und triffst eines der Monster. Was denkst du: 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Hat das Monster eher Flügel oder eher keine Flügel?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18CDDE-8356-F641-B505-3D0B41FD5BEC}"/>
              </a:ext>
            </a:extLst>
          </p:cNvPr>
          <p:cNvSpPr/>
          <p:nvPr/>
        </p:nvSpPr>
        <p:spPr>
          <a:xfrm>
            <a:off x="2052000" y="3334661"/>
            <a:ext cx="5040000" cy="540000"/>
          </a:xfrm>
          <a:prstGeom prst="roundRect">
            <a:avLst/>
          </a:prstGeom>
          <a:solidFill>
            <a:schemeClr val="accent3"/>
          </a:solidFill>
          <a:ln w="31750" cmpd="thinThick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1B694C-B5BE-3B45-A216-1CF08B5A6277}"/>
              </a:ext>
            </a:extLst>
          </p:cNvPr>
          <p:cNvSpPr/>
          <p:nvPr/>
        </p:nvSpPr>
        <p:spPr>
          <a:xfrm>
            <a:off x="-351932" y="3399508"/>
            <a:ext cx="2722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Helvetica Neue" panose="02000503000000020004" pitchFamily="2" charset="0"/>
              </a:rPr>
              <a:t>Auf keinen Fall Flügel</a:t>
            </a:r>
            <a:endParaRPr lang="de-DE" sz="16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D18F0D-C202-7B44-BE89-14D9240E1A8E}"/>
              </a:ext>
            </a:extLst>
          </p:cNvPr>
          <p:cNvSpPr/>
          <p:nvPr/>
        </p:nvSpPr>
        <p:spPr>
          <a:xfrm>
            <a:off x="6786391" y="3451446"/>
            <a:ext cx="2722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Helvetica Neue" panose="02000503000000020004" pitchFamily="2" charset="0"/>
              </a:rPr>
              <a:t>Auf jeden Fall Flügel</a:t>
            </a:r>
            <a:endParaRPr lang="de-DE" sz="16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4147EB-9D93-8248-A5BB-407C889D49C4}"/>
              </a:ext>
            </a:extLst>
          </p:cNvPr>
          <p:cNvSpPr/>
          <p:nvPr/>
        </p:nvSpPr>
        <p:spPr>
          <a:xfrm>
            <a:off x="6528121" y="3340825"/>
            <a:ext cx="563877" cy="540000"/>
          </a:xfrm>
          <a:prstGeom prst="roundRect">
            <a:avLst/>
          </a:prstGeom>
          <a:solidFill>
            <a:schemeClr val="accent2"/>
          </a:solidFill>
          <a:ln w="31750" cmpd="thinThick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B705ED-5A5C-754E-BA91-1D031CAA7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43" y="735899"/>
            <a:ext cx="869087" cy="837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C9CED-96D1-7848-8B87-9C6154386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814" y="1134941"/>
            <a:ext cx="1162878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F7955-70F7-5C4A-9450-43C0F2DA7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254" y="1134941"/>
            <a:ext cx="1162878" cy="108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9007A8-3A1B-8342-A7D5-22E37301B2AD}"/>
              </a:ext>
            </a:extLst>
          </p:cNvPr>
          <p:cNvSpPr txBox="1"/>
          <p:nvPr/>
        </p:nvSpPr>
        <p:spPr>
          <a:xfrm>
            <a:off x="1951263" y="3856533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678BF-4AD8-394B-BBEB-BFC9CF08BEA4}"/>
              </a:ext>
            </a:extLst>
          </p:cNvPr>
          <p:cNvSpPr txBox="1"/>
          <p:nvPr/>
        </p:nvSpPr>
        <p:spPr>
          <a:xfrm>
            <a:off x="6769086" y="385653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100%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07ED1F-CAA1-084A-BE9C-142CA8E9CAA6}"/>
              </a:ext>
            </a:extLst>
          </p:cNvPr>
          <p:cNvSpPr txBox="1"/>
          <p:nvPr/>
        </p:nvSpPr>
        <p:spPr>
          <a:xfrm>
            <a:off x="4310481" y="38565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50%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7CC4B4-6A29-F347-BEF4-B73C8AFC866D}"/>
              </a:ext>
            </a:extLst>
          </p:cNvPr>
          <p:cNvSpPr txBox="1"/>
          <p:nvPr/>
        </p:nvSpPr>
        <p:spPr>
          <a:xfrm>
            <a:off x="3231729" y="4184873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[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slider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from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0–100 in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steps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1]</a:t>
            </a:r>
          </a:p>
        </p:txBody>
      </p:sp>
    </p:spTree>
    <p:extLst>
      <p:ext uri="{BB962C8B-B14F-4D97-AF65-F5344CB8AC3E}">
        <p14:creationId xmlns:p14="http://schemas.microsoft.com/office/powerpoint/2010/main" val="2475374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18D021-A993-FE4C-9EE8-3273AD5B8BFB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...auf zu einem neuen Planeten!</a:t>
            </a:r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EDFED-9E7A-2041-87D5-625871339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2451100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93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34EC3-02CA-EE41-BE8B-F36AFF233C8A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4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probability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3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24220" y="8226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Hörner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391885" y="82264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keine Hörner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65E99-2FA5-A047-A57F-8869FF6E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861" y="1114964"/>
            <a:ext cx="731455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10C5B-496C-2041-99DC-4A04B04B4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28" y="1036085"/>
            <a:ext cx="731454" cy="10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4AEEB4-0E47-B54D-9AFA-91197FA0D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032" y="822645"/>
            <a:ext cx="980810" cy="97774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CE07E5-8E09-F845-A25E-AE334E1763C1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Auf diesem Planeten gibt es genau zwei Arten von Monstern: 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Monster mit Hörnern und Monster ohne Hörner.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8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34EC3-02CA-EE41-BE8B-F36AFF233C8A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4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probability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3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3DF98-A252-C946-AF97-4E605092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736" y="5208533"/>
            <a:ext cx="1434264" cy="1649467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C868B17-6E3A-FD45-8E4F-AE532E7584AF}"/>
              </a:ext>
            </a:extLst>
          </p:cNvPr>
          <p:cNvSpPr>
            <a:spLocks/>
          </p:cNvSpPr>
          <p:nvPr/>
        </p:nvSpPr>
        <p:spPr>
          <a:xfrm flipH="1">
            <a:off x="3119316" y="4800634"/>
            <a:ext cx="3888827" cy="1408386"/>
          </a:xfrm>
          <a:prstGeom prst="wedgeEllipseCallout">
            <a:avLst>
              <a:gd name="adj1" fmla="val -71103"/>
              <a:gd name="adj2" fmla="val 25186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2400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Helvetica" pitchFamily="2" charset="0"/>
              </a:rPr>
              <a:t>Es ist </a:t>
            </a:r>
            <a:r>
              <a:rPr lang="de-DE" b="1" dirty="0">
                <a:solidFill>
                  <a:schemeClr val="tx1"/>
                </a:solidFill>
                <a:latin typeface="Helvetica" pitchFamily="2" charset="0"/>
              </a:rPr>
              <a:t>unsicher,</a:t>
            </a:r>
            <a:r>
              <a:rPr lang="de-DE" dirty="0">
                <a:solidFill>
                  <a:schemeClr val="tx1"/>
                </a:solidFill>
                <a:latin typeface="Helvetica" pitchFamily="2" charset="0"/>
              </a:rPr>
              <a:t> ob das Monster Hörner hat.</a:t>
            </a:r>
          </a:p>
          <a:p>
            <a:pPr algn="ctr"/>
            <a:endParaRPr lang="de-DE" sz="17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24220" y="8226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Hörner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391885" y="82264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keine Hörner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65E99-2FA5-A047-A57F-8869FF6E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861" y="1114964"/>
            <a:ext cx="731455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10C5B-496C-2041-99DC-4A04B04B4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928" y="1036085"/>
            <a:ext cx="731454" cy="10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4AEEB4-0E47-B54D-9AFA-91197FA0D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032" y="822645"/>
            <a:ext cx="980810" cy="97774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CE07E5-8E09-F845-A25E-AE334E1763C1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Auf diesem Planeten gibt es genau zwei Arten von Monstern: 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Monster mit Hörnern und Monster ohne Hörner.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8390CA-C7CB-0141-AB85-B797B6A3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6213"/>
            <a:ext cx="5105399" cy="28717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125A4-F88F-6F40-BC7D-96FCF76FB271}"/>
              </a:ext>
            </a:extLst>
          </p:cNvPr>
          <p:cNvSpPr txBox="1"/>
          <p:nvPr/>
        </p:nvSpPr>
        <p:spPr>
          <a:xfrm>
            <a:off x="0" y="14280"/>
            <a:ext cx="9144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Helvetica Neue" panose="02000503000000020004" pitchFamily="2" charset="0"/>
              </a:rPr>
              <a:t>[static] </a:t>
            </a:r>
            <a:r>
              <a:rPr lang="de-DE" sz="32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de-DE" sz="3000" b="1" dirty="0" smtClean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Willkommen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Forscher und Entdecker!</a:t>
            </a:r>
          </a:p>
          <a:p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2400" b="1" dirty="0">
                <a:solidFill>
                  <a:schemeClr val="bg1"/>
                </a:solidFill>
                <a:latin typeface="Helvetica Neue" panose="02000503000000020004" pitchFamily="2" charset="0"/>
              </a:rPr>
              <a:t>[static] </a:t>
            </a:r>
            <a:r>
              <a:rPr lang="de-DE" sz="24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de-DE" sz="2400" dirty="0" smtClean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Erkunde </a:t>
            </a:r>
            <a:r>
              <a:rPr lang="de-DE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mit uns das Weltall und reise zu verschiedenen Planeten und ihren Bewohnern.  Begleitest wirst du dabei von deinem treuen Gefährten Robbie, einem Roboter.</a:t>
            </a:r>
          </a:p>
          <a:p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de-DE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4E9875-E8A8-E24C-BEE1-A642899A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93" y="3537244"/>
            <a:ext cx="697546" cy="695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43F702-F1FC-E44C-B130-095B707A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78" y="2992912"/>
            <a:ext cx="1241444" cy="620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5E6D36-BEC0-9E4C-86B1-D919E6E23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383" y="4322268"/>
            <a:ext cx="529470" cy="527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E54F08-D8ED-4D47-A3F3-4CC24477B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120" y="4762757"/>
            <a:ext cx="1821880" cy="20952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849B4-3C26-E844-90E4-DFB2F2AEDDE0}"/>
              </a:ext>
            </a:extLst>
          </p:cNvPr>
          <p:cNvSpPr txBox="1"/>
          <p:nvPr/>
        </p:nvSpPr>
        <p:spPr>
          <a:xfrm>
            <a:off x="7479667" y="4140662"/>
            <a:ext cx="1399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  <a:latin typeface="Helvetica" pitchFamily="2" charset="0"/>
              </a:rPr>
              <a:t>Robbie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6DC519-FF52-3D40-8D50-6C6BBA7A8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1164" y="5704663"/>
            <a:ext cx="634081" cy="6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14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34EC3-02CA-EE41-BE8B-F36AFF233C8A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4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probability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3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3DF98-A252-C946-AF97-4E605092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736" y="5208533"/>
            <a:ext cx="1434264" cy="1649467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C868B17-6E3A-FD45-8E4F-AE532E7584AF}"/>
              </a:ext>
            </a:extLst>
          </p:cNvPr>
          <p:cNvSpPr>
            <a:spLocks/>
          </p:cNvSpPr>
          <p:nvPr/>
        </p:nvSpPr>
        <p:spPr>
          <a:xfrm flipH="1">
            <a:off x="3119316" y="4800634"/>
            <a:ext cx="3888827" cy="1408386"/>
          </a:xfrm>
          <a:prstGeom prst="wedgeEllipseCallout">
            <a:avLst>
              <a:gd name="adj1" fmla="val -71103"/>
              <a:gd name="adj2" fmla="val 25186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2400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Helvetica" pitchFamily="2" charset="0"/>
              </a:rPr>
              <a:t>Es ist </a:t>
            </a:r>
            <a:r>
              <a:rPr lang="de-DE" b="1" dirty="0">
                <a:solidFill>
                  <a:schemeClr val="tx1"/>
                </a:solidFill>
                <a:latin typeface="Helvetica" pitchFamily="2" charset="0"/>
              </a:rPr>
              <a:t>unsicher,</a:t>
            </a:r>
            <a:r>
              <a:rPr lang="de-DE" dirty="0">
                <a:solidFill>
                  <a:schemeClr val="tx1"/>
                </a:solidFill>
                <a:latin typeface="Helvetica" pitchFamily="2" charset="0"/>
              </a:rPr>
              <a:t> ob das Monster Hörner hat.</a:t>
            </a:r>
          </a:p>
          <a:p>
            <a:pPr algn="ctr"/>
            <a:endParaRPr lang="de-DE" sz="17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24220" y="8226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Hörner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391885" y="82264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keine Hörner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ECB414-7E42-C24F-A97B-A7CE40F523A4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Stell dir vor du landest und triffst eines der Monster. Was denkst du: 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Hat das Monster eher Hörner oder eher keine Hörner?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18CDDE-8356-F641-B505-3D0B41FD5BEC}"/>
              </a:ext>
            </a:extLst>
          </p:cNvPr>
          <p:cNvSpPr/>
          <p:nvPr/>
        </p:nvSpPr>
        <p:spPr>
          <a:xfrm>
            <a:off x="2052000" y="3334661"/>
            <a:ext cx="5040000" cy="540000"/>
          </a:xfrm>
          <a:prstGeom prst="roundRect">
            <a:avLst/>
          </a:prstGeom>
          <a:solidFill>
            <a:schemeClr val="accent3"/>
          </a:solidFill>
          <a:ln w="31750" cmpd="thinThick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1B694C-B5BE-3B45-A216-1CF08B5A6277}"/>
              </a:ext>
            </a:extLst>
          </p:cNvPr>
          <p:cNvSpPr/>
          <p:nvPr/>
        </p:nvSpPr>
        <p:spPr>
          <a:xfrm>
            <a:off x="-351932" y="3399508"/>
            <a:ext cx="2722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Helvetica Neue" panose="02000503000000020004" pitchFamily="2" charset="0"/>
              </a:rPr>
              <a:t>Auf keinen Fall Hörner</a:t>
            </a:r>
            <a:endParaRPr lang="de-DE" sz="16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D18F0D-C202-7B44-BE89-14D9240E1A8E}"/>
              </a:ext>
            </a:extLst>
          </p:cNvPr>
          <p:cNvSpPr/>
          <p:nvPr/>
        </p:nvSpPr>
        <p:spPr>
          <a:xfrm>
            <a:off x="6786391" y="3451446"/>
            <a:ext cx="2722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Helvetica Neue" panose="02000503000000020004" pitchFamily="2" charset="0"/>
              </a:rPr>
              <a:t>Auf jeden Fall Hörner</a:t>
            </a:r>
            <a:endParaRPr lang="de-DE" sz="16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4147EB-9D93-8248-A5BB-407C889D49C4}"/>
              </a:ext>
            </a:extLst>
          </p:cNvPr>
          <p:cNvSpPr/>
          <p:nvPr/>
        </p:nvSpPr>
        <p:spPr>
          <a:xfrm>
            <a:off x="5116011" y="3340825"/>
            <a:ext cx="1975988" cy="540000"/>
          </a:xfrm>
          <a:prstGeom prst="roundRect">
            <a:avLst/>
          </a:prstGeom>
          <a:solidFill>
            <a:schemeClr val="accent2"/>
          </a:solidFill>
          <a:ln w="31750" cmpd="thinThick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FD4D6-D0F0-704C-8AFA-81109C50CB3A}"/>
              </a:ext>
            </a:extLst>
          </p:cNvPr>
          <p:cNvSpPr txBox="1"/>
          <p:nvPr/>
        </p:nvSpPr>
        <p:spPr>
          <a:xfrm>
            <a:off x="1951263" y="3856533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65E99-2FA5-A047-A57F-8869FF6E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861" y="1114964"/>
            <a:ext cx="731455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10C5B-496C-2041-99DC-4A04B04B4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928" y="1036085"/>
            <a:ext cx="731454" cy="10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A43C74-39BE-CE4E-A37A-0930878C4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032" y="822645"/>
            <a:ext cx="980810" cy="9777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CD098F-71C0-4248-9F60-30A11A1F868D}"/>
              </a:ext>
            </a:extLst>
          </p:cNvPr>
          <p:cNvSpPr txBox="1"/>
          <p:nvPr/>
        </p:nvSpPr>
        <p:spPr>
          <a:xfrm>
            <a:off x="6769086" y="385653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100%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BDB4B5-013B-8947-B246-2E04A46E3776}"/>
              </a:ext>
            </a:extLst>
          </p:cNvPr>
          <p:cNvSpPr txBox="1"/>
          <p:nvPr/>
        </p:nvSpPr>
        <p:spPr>
          <a:xfrm>
            <a:off x="4310481" y="38565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50%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FC28B-8F5E-E948-B37F-597D6050092E}"/>
              </a:ext>
            </a:extLst>
          </p:cNvPr>
          <p:cNvSpPr txBox="1"/>
          <p:nvPr/>
        </p:nvSpPr>
        <p:spPr>
          <a:xfrm>
            <a:off x="3231729" y="4184873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[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slider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from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0–100 in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steps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1]</a:t>
            </a:r>
          </a:p>
        </p:txBody>
      </p:sp>
    </p:spTree>
    <p:extLst>
      <p:ext uri="{BB962C8B-B14F-4D97-AF65-F5344CB8AC3E}">
        <p14:creationId xmlns:p14="http://schemas.microsoft.com/office/powerpoint/2010/main" val="1453997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8390CA-C7CB-0141-AB85-B797B6A3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6213"/>
            <a:ext cx="5105399" cy="28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8390CA-C7CB-0141-AB85-B797B6A3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6213"/>
            <a:ext cx="5105399" cy="28717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125A4-F88F-6F40-BC7D-96FCF76FB271}"/>
              </a:ext>
            </a:extLst>
          </p:cNvPr>
          <p:cNvSpPr txBox="1"/>
          <p:nvPr/>
        </p:nvSpPr>
        <p:spPr>
          <a:xfrm>
            <a:off x="0" y="14280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Helvetica Neue" panose="02000503000000020004" pitchFamily="2" charset="0"/>
              </a:rPr>
              <a:t>[static] </a:t>
            </a:r>
            <a:r>
              <a:rPr lang="de-DE" sz="32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de-DE" sz="3000" b="1" dirty="0" smtClean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Willkommen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Forscher und Entdecker!</a:t>
            </a:r>
          </a:p>
          <a:p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2400" b="1" dirty="0">
                <a:solidFill>
                  <a:schemeClr val="bg1"/>
                </a:solidFill>
                <a:latin typeface="Helvetica Neue" panose="02000503000000020004" pitchFamily="2" charset="0"/>
              </a:rPr>
              <a:t>[static] </a:t>
            </a:r>
            <a:r>
              <a:rPr lang="de-DE" sz="24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de-DE" sz="2400" dirty="0" smtClean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Auf </a:t>
            </a:r>
            <a:r>
              <a:rPr lang="de-DE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jedem Planeten wohnen nette Monster, die sich über deinen Besuch freuen. Dein Freund Robbie weiß bereits ein paar Dinge  über die verschiedenen Monster und ihre Eigenschaften. </a:t>
            </a:r>
            <a:endParaRPr lang="de-DE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4E9875-E8A8-E24C-BEE1-A642899A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93" y="3537244"/>
            <a:ext cx="697546" cy="695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1840A6-9CA8-4E43-B1C5-E7F7BC96D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164" y="5704663"/>
            <a:ext cx="634081" cy="610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43F702-F1FC-E44C-B130-095B707A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478" y="2992912"/>
            <a:ext cx="1241444" cy="620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5E6D36-BEC0-9E4C-86B1-D919E6E23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6383" y="4322268"/>
            <a:ext cx="529470" cy="527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E54F08-D8ED-4D47-A3F3-4CC24477B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2120" y="4762757"/>
            <a:ext cx="1821880" cy="20952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849B4-3C26-E844-90E4-DFB2F2AEDDE0}"/>
              </a:ext>
            </a:extLst>
          </p:cNvPr>
          <p:cNvSpPr txBox="1"/>
          <p:nvPr/>
        </p:nvSpPr>
        <p:spPr>
          <a:xfrm>
            <a:off x="7479667" y="4140662"/>
            <a:ext cx="1399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  <a:latin typeface="Helvetica" pitchFamily="2" charset="0"/>
              </a:rPr>
              <a:t>Robbie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5AB627-7E31-CF4D-8860-86A13C773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rcRect l="21544" t="2229" r="22664" b="1672"/>
          <a:stretch/>
        </p:blipFill>
        <p:spPr>
          <a:xfrm>
            <a:off x="2357281" y="2550310"/>
            <a:ext cx="674369" cy="931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AE0320-97F3-3641-A190-5D6605D372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rcRect l="27612" t="3514" r="23513"/>
          <a:stretch/>
        </p:blipFill>
        <p:spPr>
          <a:xfrm>
            <a:off x="4597377" y="4755879"/>
            <a:ext cx="618511" cy="9869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D65B64-533C-D44E-81EF-9C11A705E9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rcRect l="16149" t="1773" r="14885" b="4804"/>
          <a:stretch/>
        </p:blipFill>
        <p:spPr>
          <a:xfrm>
            <a:off x="4566631" y="2166169"/>
            <a:ext cx="782472" cy="8497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3FB094-E890-8A40-B7FD-74C6E45FA5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6537" y="3511279"/>
            <a:ext cx="734101" cy="8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7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8390CA-C7CB-0141-AB85-B797B6A3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6213"/>
            <a:ext cx="5105399" cy="28717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125A4-F88F-6F40-BC7D-96FCF76FB271}"/>
              </a:ext>
            </a:extLst>
          </p:cNvPr>
          <p:cNvSpPr txBox="1"/>
          <p:nvPr/>
        </p:nvSpPr>
        <p:spPr>
          <a:xfrm>
            <a:off x="0" y="14280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Helvetica Neue" panose="02000503000000020004" pitchFamily="2" charset="0"/>
              </a:rPr>
              <a:t>[static] </a:t>
            </a:r>
            <a:r>
              <a:rPr lang="de-DE" sz="3000" b="1" dirty="0" smtClean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Willkommen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Forscher und Entdecker!</a:t>
            </a:r>
          </a:p>
          <a:p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2400" b="1" dirty="0">
                <a:solidFill>
                  <a:schemeClr val="bg1"/>
                </a:solidFill>
                <a:latin typeface="Helvetica Neue" panose="02000503000000020004" pitchFamily="2" charset="0"/>
              </a:rPr>
              <a:t>[static] </a:t>
            </a:r>
            <a:r>
              <a:rPr lang="de-DE" sz="24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 </a:t>
            </a:r>
            <a:r>
              <a:rPr lang="de-DE" sz="2400" dirty="0" smtClean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 </a:t>
            </a:r>
            <a:r>
              <a:rPr lang="de-DE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jedem Besuch wird Robbie dir etwas über die Eigenschaften der Bewohner verraten. Deine Aufgabe als Forscher und Entdecker ist es, Robbies Informationen einzuschätzen.</a:t>
            </a:r>
            <a:endParaRPr lang="de-DE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4E9875-E8A8-E24C-BEE1-A642899A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93" y="3537244"/>
            <a:ext cx="697546" cy="695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1840A6-9CA8-4E43-B1C5-E7F7BC96D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164" y="5704663"/>
            <a:ext cx="634081" cy="610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43F702-F1FC-E44C-B130-095B707A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478" y="2992912"/>
            <a:ext cx="1241444" cy="620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5E6D36-BEC0-9E4C-86B1-D919E6E23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6383" y="4322268"/>
            <a:ext cx="529470" cy="527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E54F08-D8ED-4D47-A3F3-4CC24477B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2120" y="4762757"/>
            <a:ext cx="1821880" cy="20952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849B4-3C26-E844-90E4-DFB2F2AEDDE0}"/>
              </a:ext>
            </a:extLst>
          </p:cNvPr>
          <p:cNvSpPr txBox="1"/>
          <p:nvPr/>
        </p:nvSpPr>
        <p:spPr>
          <a:xfrm>
            <a:off x="7479667" y="4140662"/>
            <a:ext cx="1399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  <a:latin typeface="Helvetica" pitchFamily="2" charset="0"/>
              </a:rPr>
              <a:t>Robbie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5AB627-7E31-CF4D-8860-86A13C773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rcRect l="21544" t="2229" r="22664" b="1672"/>
          <a:stretch/>
        </p:blipFill>
        <p:spPr>
          <a:xfrm>
            <a:off x="2357281" y="2550310"/>
            <a:ext cx="674369" cy="931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AE0320-97F3-3641-A190-5D6605D372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rcRect l="27612" t="3514" r="23513"/>
          <a:stretch/>
        </p:blipFill>
        <p:spPr>
          <a:xfrm>
            <a:off x="4597377" y="4755879"/>
            <a:ext cx="618511" cy="9869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D65B64-533C-D44E-81EF-9C11A705E9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rcRect l="16149" t="1773" r="14885" b="4804"/>
          <a:stretch/>
        </p:blipFill>
        <p:spPr>
          <a:xfrm>
            <a:off x="4566631" y="2166169"/>
            <a:ext cx="782472" cy="8497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3FB094-E890-8A40-B7FD-74C6E45FA5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6537" y="3511279"/>
            <a:ext cx="734101" cy="8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A20BD2-88C3-634C-9284-3FF824ED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31" y="2533239"/>
            <a:ext cx="1797138" cy="17915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18D021-A993-FE4C-9EE8-3273AD5B8BFB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smtClean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[static]...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auf zu einem neuen Planeten!</a:t>
            </a:r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5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F4FBAD-829D-A349-BC2E-2377F2C8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98" y="1225517"/>
            <a:ext cx="695666" cy="760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A22CC-74C3-2C49-9D21-9E270896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956" y="1236647"/>
            <a:ext cx="695666" cy="760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A20BD2-88C3-634C-9284-3FF824ED5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77" y="778042"/>
            <a:ext cx="897754" cy="8949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03200" y="83315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Helvetica" pitchFamily="2" charset="0"/>
              </a:rPr>
              <a:t>[feature_label]Hörner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358019" y="77366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keine Hörner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18D021-A993-FE4C-9EE8-3273AD5B8BFB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1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48505E-A244-A941-906F-35EF17BE90D4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[static] Auf </a:t>
            </a:r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diesem Planeten gibt es genau zwei Arten von Monstern: </a:t>
            </a:r>
          </a:p>
          <a:p>
            <a:pPr algn="ctr"/>
            <a:r>
              <a:rPr lang="de-DE" sz="20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[intro_text] Monster </a:t>
            </a:r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mit Hörner und Monster ohne Hörner.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6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F4FBAD-829D-A349-BC2E-2377F2C8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98" y="1225517"/>
            <a:ext cx="695666" cy="760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A22CC-74C3-2C49-9D21-9E270896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956" y="1236647"/>
            <a:ext cx="695666" cy="760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A20BD2-88C3-634C-9284-3FF824ED5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77" y="778042"/>
            <a:ext cx="897754" cy="894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3DF98-A252-C946-AF97-4E6050927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736" y="5208533"/>
            <a:ext cx="1434264" cy="1649467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C868B17-6E3A-FD45-8E4F-AE532E7584AF}"/>
              </a:ext>
            </a:extLst>
          </p:cNvPr>
          <p:cNvSpPr>
            <a:spLocks/>
          </p:cNvSpPr>
          <p:nvPr/>
        </p:nvSpPr>
        <p:spPr>
          <a:xfrm flipH="1">
            <a:off x="3119316" y="4800634"/>
            <a:ext cx="3888827" cy="1408386"/>
          </a:xfrm>
          <a:prstGeom prst="wedgeEllipseCallout">
            <a:avLst>
              <a:gd name="adj1" fmla="val -71103"/>
              <a:gd name="adj2" fmla="val 25186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24000" rIns="0" bIns="0" rtlCol="0" anchor="ctr"/>
          <a:lstStyle/>
          <a:p>
            <a:pPr algn="ctr"/>
            <a:r>
              <a:rPr lang="de-DE" sz="1700" dirty="0" smtClean="0">
                <a:solidFill>
                  <a:schemeClr val="tx1"/>
                </a:solidFill>
                <a:latin typeface="Helvetica" pitchFamily="2" charset="0"/>
              </a:rPr>
              <a:t>[robot text]Die </a:t>
            </a:r>
            <a:r>
              <a:rPr lang="de-DE" sz="1700" dirty="0">
                <a:solidFill>
                  <a:schemeClr val="tx1"/>
                </a:solidFill>
                <a:latin typeface="Helvetica" pitchFamily="2" charset="0"/>
              </a:rPr>
              <a:t>Monster auf dem Planeten haben </a:t>
            </a:r>
            <a:r>
              <a:rPr lang="de-DE" sz="1700" b="1" dirty="0">
                <a:solidFill>
                  <a:schemeClr val="tx1"/>
                </a:solidFill>
                <a:latin typeface="Helvetica" pitchFamily="2" charset="0"/>
              </a:rPr>
              <a:t>oft </a:t>
            </a:r>
            <a:r>
              <a:rPr lang="de-DE" sz="1700" dirty="0">
                <a:solidFill>
                  <a:schemeClr val="tx1"/>
                </a:solidFill>
                <a:latin typeface="Helvetica" pitchFamily="2" charset="0"/>
              </a:rPr>
              <a:t>Hörner.</a:t>
            </a:r>
          </a:p>
          <a:p>
            <a:pPr algn="ctr"/>
            <a:endParaRPr lang="de-DE" sz="17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03200" y="83315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Hörner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358019" y="77366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keine Hörner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18D021-A993-FE4C-9EE8-3273AD5B8BFB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1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48505E-A244-A941-906F-35EF17BE90D4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Auf diesem Planeten gibt es genau zwei Arten von Monstern: </a:t>
            </a:r>
          </a:p>
          <a:p>
            <a:pPr algn="ctr"/>
            <a:r>
              <a:rPr lang="de-DE" sz="20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[intro text]Monster </a:t>
            </a:r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mit Hörner und Monster ohne Hörner.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8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34EC3-02CA-EE41-BE8B-F36AFF233C8A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Planet 1 (</a:t>
            </a:r>
            <a:r>
              <a:rPr lang="de-DE" sz="30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</a:t>
            </a:r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4FBAD-829D-A349-BC2E-2377F2C8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98" y="1225517"/>
            <a:ext cx="695666" cy="760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A22CC-74C3-2C49-9D21-9E270896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956" y="1236647"/>
            <a:ext cx="695666" cy="760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A20BD2-88C3-634C-9284-3FF824ED5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77" y="778042"/>
            <a:ext cx="897754" cy="894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3DF98-A252-C946-AF97-4E6050927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736" y="5208533"/>
            <a:ext cx="1434264" cy="1649467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C868B17-6E3A-FD45-8E4F-AE532E7584AF}"/>
              </a:ext>
            </a:extLst>
          </p:cNvPr>
          <p:cNvSpPr>
            <a:spLocks/>
          </p:cNvSpPr>
          <p:nvPr/>
        </p:nvSpPr>
        <p:spPr>
          <a:xfrm flipH="1">
            <a:off x="3119316" y="4800634"/>
            <a:ext cx="3888827" cy="1408386"/>
          </a:xfrm>
          <a:prstGeom prst="wedgeEllipseCallout">
            <a:avLst>
              <a:gd name="adj1" fmla="val -71103"/>
              <a:gd name="adj2" fmla="val 25186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24000" rIns="0" bIns="0" rtlCol="0" anchor="ctr"/>
          <a:lstStyle/>
          <a:p>
            <a:pPr algn="ctr"/>
            <a:r>
              <a:rPr lang="de-DE" sz="1700" dirty="0" smtClean="0">
                <a:solidFill>
                  <a:schemeClr val="tx1"/>
                </a:solidFill>
                <a:latin typeface="Helvetica" pitchFamily="2" charset="0"/>
              </a:rPr>
              <a:t>[robot_text] Die </a:t>
            </a:r>
            <a:r>
              <a:rPr lang="de-DE" sz="1700" dirty="0">
                <a:solidFill>
                  <a:schemeClr val="tx1"/>
                </a:solidFill>
                <a:latin typeface="Helvetica" pitchFamily="2" charset="0"/>
              </a:rPr>
              <a:t>Monster auf dem Planeten haben </a:t>
            </a:r>
            <a:r>
              <a:rPr lang="de-DE" sz="1700" b="1" dirty="0">
                <a:solidFill>
                  <a:schemeClr val="tx1"/>
                </a:solidFill>
                <a:latin typeface="Helvetica" pitchFamily="2" charset="0"/>
              </a:rPr>
              <a:t>oft </a:t>
            </a:r>
            <a:r>
              <a:rPr lang="de-DE" sz="1700" dirty="0">
                <a:solidFill>
                  <a:schemeClr val="tx1"/>
                </a:solidFill>
                <a:latin typeface="Helvetica" pitchFamily="2" charset="0"/>
              </a:rPr>
              <a:t>Hörner.</a:t>
            </a:r>
          </a:p>
          <a:p>
            <a:pPr algn="ctr"/>
            <a:endParaRPr lang="de-DE" sz="17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ED150-3F8C-0847-8F39-35CB9E23DFCF}"/>
              </a:ext>
            </a:extLst>
          </p:cNvPr>
          <p:cNvSpPr txBox="1"/>
          <p:nvPr/>
        </p:nvSpPr>
        <p:spPr>
          <a:xfrm>
            <a:off x="2303200" y="83315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Helvetica" pitchFamily="2" charset="0"/>
              </a:rPr>
              <a:t>[feature_label]</a:t>
            </a:r>
          </a:p>
          <a:p>
            <a:r>
              <a:rPr lang="de-DE" dirty="0" smtClean="0">
                <a:solidFill>
                  <a:schemeClr val="bg1"/>
                </a:solidFill>
                <a:latin typeface="Helvetica" pitchFamily="2" charset="0"/>
              </a:rPr>
              <a:t>Hörner</a:t>
            </a:r>
            <a:endParaRPr lang="de-DE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69C09-59E9-0C44-9FB6-52B37B6B30B7}"/>
              </a:ext>
            </a:extLst>
          </p:cNvPr>
          <p:cNvSpPr txBox="1"/>
          <p:nvPr/>
        </p:nvSpPr>
        <p:spPr>
          <a:xfrm>
            <a:off x="5358019" y="77366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Helvetica" pitchFamily="2" charset="0"/>
              </a:rPr>
              <a:t>keine Hörner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ECB414-7E42-C24F-A97B-A7CE40F523A4}"/>
              </a:ext>
            </a:extLst>
          </p:cNvPr>
          <p:cNvSpPr/>
          <p:nvPr/>
        </p:nvSpPr>
        <p:spPr>
          <a:xfrm>
            <a:off x="10510" y="2308985"/>
            <a:ext cx="9133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Was denkst du: </a:t>
            </a:r>
          </a:p>
          <a:p>
            <a:pPr algn="ctr"/>
            <a:r>
              <a:rPr lang="de-DE" sz="20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[question_text]Wie </a:t>
            </a:r>
            <a:r>
              <a:rPr lang="de-DE" sz="2000" b="1" dirty="0">
                <a:solidFill>
                  <a:schemeClr val="bg1"/>
                </a:solidFill>
                <a:latin typeface="Helvetica Neue" panose="02000503000000020004" pitchFamily="2" charset="0"/>
              </a:rPr>
              <a:t>viele von den Monstern auf dem Planeten haben Hörner?</a:t>
            </a:r>
            <a:endParaRPr lang="de-DE" sz="20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18CDDE-8356-F641-B505-3D0B41FD5BEC}"/>
              </a:ext>
            </a:extLst>
          </p:cNvPr>
          <p:cNvSpPr/>
          <p:nvPr/>
        </p:nvSpPr>
        <p:spPr>
          <a:xfrm>
            <a:off x="2052000" y="3334661"/>
            <a:ext cx="5040000" cy="540000"/>
          </a:xfrm>
          <a:prstGeom prst="roundRect">
            <a:avLst/>
          </a:prstGeom>
          <a:solidFill>
            <a:schemeClr val="accent3"/>
          </a:solidFill>
          <a:ln w="31750" cmpd="thinThick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1B694C-B5BE-3B45-A216-1CF08B5A6277}"/>
              </a:ext>
            </a:extLst>
          </p:cNvPr>
          <p:cNvSpPr/>
          <p:nvPr/>
        </p:nvSpPr>
        <p:spPr>
          <a:xfrm>
            <a:off x="-375082" y="3462568"/>
            <a:ext cx="2722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[slider_text]</a:t>
            </a:r>
          </a:p>
          <a:p>
            <a:pPr algn="ctr"/>
            <a:r>
              <a:rPr lang="de-DE" sz="1600" b="1" dirty="0" smtClean="0">
                <a:solidFill>
                  <a:schemeClr val="bg1"/>
                </a:solidFill>
                <a:latin typeface="Helvetica Neue" panose="02000503000000020004" pitchFamily="2" charset="0"/>
              </a:rPr>
              <a:t>Keines </a:t>
            </a:r>
            <a:r>
              <a:rPr lang="de-DE" sz="1600" b="1" dirty="0">
                <a:solidFill>
                  <a:schemeClr val="bg1"/>
                </a:solidFill>
                <a:latin typeface="Helvetica Neue" panose="02000503000000020004" pitchFamily="2" charset="0"/>
              </a:rPr>
              <a:t>hat Hörner</a:t>
            </a:r>
            <a:endParaRPr lang="de-DE" sz="16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D18F0D-C202-7B44-BE89-14D9240E1A8E}"/>
              </a:ext>
            </a:extLst>
          </p:cNvPr>
          <p:cNvSpPr/>
          <p:nvPr/>
        </p:nvSpPr>
        <p:spPr>
          <a:xfrm>
            <a:off x="6796901" y="3462568"/>
            <a:ext cx="2722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Helvetica Neue" panose="02000503000000020004" pitchFamily="2" charset="0"/>
              </a:rPr>
              <a:t>Alle haben Hörner</a:t>
            </a:r>
            <a:endParaRPr lang="de-DE" sz="1600" b="1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4147EB-9D93-8248-A5BB-407C889D49C4}"/>
              </a:ext>
            </a:extLst>
          </p:cNvPr>
          <p:cNvSpPr/>
          <p:nvPr/>
        </p:nvSpPr>
        <p:spPr>
          <a:xfrm>
            <a:off x="5343941" y="3340825"/>
            <a:ext cx="1748058" cy="540000"/>
          </a:xfrm>
          <a:prstGeom prst="roundRect">
            <a:avLst/>
          </a:prstGeom>
          <a:solidFill>
            <a:schemeClr val="accent2"/>
          </a:solidFill>
          <a:ln w="31750" cmpd="thinThick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7B36C-E19B-674F-ABE3-F2CB375E1E9F}"/>
              </a:ext>
            </a:extLst>
          </p:cNvPr>
          <p:cNvSpPr txBox="1"/>
          <p:nvPr/>
        </p:nvSpPr>
        <p:spPr>
          <a:xfrm>
            <a:off x="1951263" y="3856533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C0C262-4212-6242-BB7C-B975B852994F}"/>
              </a:ext>
            </a:extLst>
          </p:cNvPr>
          <p:cNvSpPr txBox="1"/>
          <p:nvPr/>
        </p:nvSpPr>
        <p:spPr>
          <a:xfrm>
            <a:off x="6769086" y="385653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E64FD-DD23-E14F-8C4B-B676A50F72E7}"/>
              </a:ext>
            </a:extLst>
          </p:cNvPr>
          <p:cNvSpPr txBox="1"/>
          <p:nvPr/>
        </p:nvSpPr>
        <p:spPr>
          <a:xfrm>
            <a:off x="4310481" y="38565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50%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2A8249-53C8-C249-92ED-7B76C24C547D}"/>
              </a:ext>
            </a:extLst>
          </p:cNvPr>
          <p:cNvSpPr txBox="1"/>
          <p:nvPr/>
        </p:nvSpPr>
        <p:spPr>
          <a:xfrm>
            <a:off x="3231729" y="4184873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[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slider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from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0–100 in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steps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Helvetica" pitchFamily="2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Helvetica" pitchFamily="2" charset="0"/>
              </a:rPr>
              <a:t> 1]</a:t>
            </a:r>
          </a:p>
        </p:txBody>
      </p:sp>
    </p:spTree>
    <p:extLst>
      <p:ext uri="{BB962C8B-B14F-4D97-AF65-F5344CB8AC3E}">
        <p14:creationId xmlns:p14="http://schemas.microsoft.com/office/powerpoint/2010/main" val="195586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E61D2-83EB-A74A-91C4-21458C8D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08533"/>
            <a:ext cx="2932386" cy="16494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18D021-A993-FE4C-9EE8-3273AD5B8BFB}"/>
              </a:ext>
            </a:extLst>
          </p:cNvPr>
          <p:cNvSpPr txBox="1"/>
          <p:nvPr/>
        </p:nvSpPr>
        <p:spPr>
          <a:xfrm>
            <a:off x="0" y="142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...auf zu einem neuen Planeten!</a:t>
            </a:r>
            <a:endParaRPr lang="de-DE" sz="2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F1F1C-C67A-D349-A070-86E398AC3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26" y="2641363"/>
            <a:ext cx="3150548" cy="157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5863"/>
      </p:ext>
    </p:extLst>
  </p:cSld>
  <p:clrMapOvr>
    <a:masterClrMapping/>
  </p:clrMapOvr>
</p:sld>
</file>

<file path=ppt/theme/theme1.xml><?xml version="1.0" encoding="utf-8"?>
<a:theme xmlns:a="http://schemas.openxmlformats.org/drawingml/2006/main" name="Helvetica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HelveticaLight</Template>
  <TotalTime>401</TotalTime>
  <Words>660</Words>
  <Application>Microsoft Office PowerPoint</Application>
  <PresentationFormat>On-screen Show (4:3)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Helvetica</vt:lpstr>
      <vt:lpstr>Helvetica Neue</vt:lpstr>
      <vt:lpstr>Helvetica Neue Light</vt:lpstr>
      <vt:lpstr>Wingdings</vt:lpstr>
      <vt:lpstr>HelveticaLight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bm</dc:creator>
  <cp:lastModifiedBy>Meini, Federico</cp:lastModifiedBy>
  <cp:revision>67</cp:revision>
  <cp:lastPrinted>2018-07-04T18:45:10Z</cp:lastPrinted>
  <dcterms:created xsi:type="dcterms:W3CDTF">2018-07-04T14:11:13Z</dcterms:created>
  <dcterms:modified xsi:type="dcterms:W3CDTF">2018-07-18T14:58:00Z</dcterms:modified>
</cp:coreProperties>
</file>